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</p:sldMasterIdLst>
  <p:notesMasterIdLst>
    <p:notesMasterId r:id="rId32"/>
  </p:notesMasterIdLst>
  <p:sldIdLst>
    <p:sldId id="283" r:id="rId2"/>
    <p:sldId id="256" r:id="rId3"/>
    <p:sldId id="285" r:id="rId4"/>
    <p:sldId id="445" r:id="rId5"/>
    <p:sldId id="420" r:id="rId6"/>
    <p:sldId id="428" r:id="rId7"/>
    <p:sldId id="431" r:id="rId8"/>
    <p:sldId id="462" r:id="rId9"/>
    <p:sldId id="461" r:id="rId10"/>
    <p:sldId id="464" r:id="rId11"/>
    <p:sldId id="465" r:id="rId12"/>
    <p:sldId id="466" r:id="rId13"/>
    <p:sldId id="467" r:id="rId14"/>
    <p:sldId id="468" r:id="rId15"/>
    <p:sldId id="469" r:id="rId16"/>
    <p:sldId id="470" r:id="rId17"/>
    <p:sldId id="472" r:id="rId18"/>
    <p:sldId id="471" r:id="rId19"/>
    <p:sldId id="474" r:id="rId20"/>
    <p:sldId id="475" r:id="rId21"/>
    <p:sldId id="476" r:id="rId22"/>
    <p:sldId id="463" r:id="rId23"/>
    <p:sldId id="473" r:id="rId24"/>
    <p:sldId id="477" r:id="rId25"/>
    <p:sldId id="478" r:id="rId26"/>
    <p:sldId id="479" r:id="rId27"/>
    <p:sldId id="480" r:id="rId28"/>
    <p:sldId id="400" r:id="rId29"/>
    <p:sldId id="418" r:id="rId30"/>
    <p:sldId id="277" r:id="rId31"/>
  </p:sldIdLst>
  <p:sldSz cx="24384000" cy="13716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Exo 2" panose="020B0604020202020204" charset="0"/>
      <p:regular r:id="rId37"/>
      <p:bold r:id="rId38"/>
      <p:italic r:id="rId39"/>
      <p:boldItalic r:id="rId40"/>
    </p:embeddedFont>
    <p:embeddedFont>
      <p:font typeface="Exo 2 Light" panose="020B0604020202020204" charset="0"/>
      <p:regular r:id="rId41"/>
      <p:italic r:id="rId42"/>
    </p:embeddedFont>
    <p:embeddedFont>
      <p:font typeface="Exo 2 Semi Bold" panose="020B0604020202020204" charset="0"/>
      <p:bold r:id="rId43"/>
      <p:boldItalic r:id="rId44"/>
    </p:embeddedFont>
    <p:embeddedFont>
      <p:font typeface="Helvetica Neue" panose="02000A03050000090004"/>
      <p:boldItalic r:id="rId45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9699"/>
    <a:srgbClr val="272822"/>
    <a:srgbClr val="1C1C1C"/>
    <a:srgbClr val="292929"/>
    <a:srgbClr val="000000"/>
    <a:srgbClr val="1B2955"/>
    <a:srgbClr val="E63338"/>
    <a:srgbClr val="5BBFCF"/>
    <a:srgbClr val="2E519D"/>
    <a:srgbClr val="50B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88497" autoAdjust="0"/>
  </p:normalViewPr>
  <p:slideViewPr>
    <p:cSldViewPr snapToGrid="0">
      <p:cViewPr varScale="1">
        <p:scale>
          <a:sx n="32" d="100"/>
          <a:sy n="32" d="100"/>
        </p:scale>
        <p:origin x="510" y="138"/>
      </p:cViewPr>
      <p:guideLst>
        <p:guide orient="horz" pos="4320"/>
        <p:guide pos="76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566512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498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1520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0759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1554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2588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6476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9851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9456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4506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0928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0483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79643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9022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6059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5315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5374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0686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7988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3" name="Título 1"/>
          <p:cNvSpPr>
            <a:spLocks noGrp="1"/>
          </p:cNvSpPr>
          <p:nvPr>
            <p:ph type="ctrTitle"/>
          </p:nvPr>
        </p:nvSpPr>
        <p:spPr>
          <a:xfrm>
            <a:off x="1001488" y="699431"/>
            <a:ext cx="17692912" cy="20755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24" name="Subtítulo 2"/>
          <p:cNvSpPr>
            <a:spLocks noGrp="1"/>
          </p:cNvSpPr>
          <p:nvPr>
            <p:ph type="subTitle" idx="1"/>
          </p:nvPr>
        </p:nvSpPr>
        <p:spPr>
          <a:xfrm>
            <a:off x="1001484" y="3723180"/>
            <a:ext cx="19899088" cy="93977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57" y="12850588"/>
            <a:ext cx="1840442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62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8000" y="27577141"/>
            <a:ext cx="2886232" cy="75293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ítulo 1"/>
          <p:cNvSpPr>
            <a:spLocks noGrp="1"/>
          </p:cNvSpPr>
          <p:nvPr>
            <p:ph type="ctrTitle"/>
          </p:nvPr>
        </p:nvSpPr>
        <p:spPr>
          <a:xfrm>
            <a:off x="346497" y="757487"/>
            <a:ext cx="8391106" cy="20755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3" name="Subtítulo 2"/>
          <p:cNvSpPr>
            <a:spLocks noGrp="1"/>
          </p:cNvSpPr>
          <p:nvPr>
            <p:ph type="subTitle" idx="1"/>
          </p:nvPr>
        </p:nvSpPr>
        <p:spPr>
          <a:xfrm>
            <a:off x="14456230" y="757486"/>
            <a:ext cx="9347200" cy="1233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tx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8558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ctrTitle"/>
          </p:nvPr>
        </p:nvSpPr>
        <p:spPr>
          <a:xfrm>
            <a:off x="14831753" y="948208"/>
            <a:ext cx="8391106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1" name="Subtítulo 2"/>
          <p:cNvSpPr>
            <a:spLocks noGrp="1"/>
          </p:cNvSpPr>
          <p:nvPr>
            <p:ph type="subTitle" idx="1"/>
          </p:nvPr>
        </p:nvSpPr>
        <p:spPr>
          <a:xfrm>
            <a:off x="1014156" y="948208"/>
            <a:ext cx="9058760" cy="120565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92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1" name="Título 1"/>
          <p:cNvSpPr>
            <a:spLocks noGrp="1"/>
          </p:cNvSpPr>
          <p:nvPr>
            <p:ph type="ctrTitle"/>
          </p:nvPr>
        </p:nvSpPr>
        <p:spPr>
          <a:xfrm>
            <a:off x="14831753" y="948208"/>
            <a:ext cx="8391106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22" name="Subtítulo 2"/>
          <p:cNvSpPr>
            <a:spLocks noGrp="1"/>
          </p:cNvSpPr>
          <p:nvPr>
            <p:ph type="subTitle" idx="1"/>
          </p:nvPr>
        </p:nvSpPr>
        <p:spPr>
          <a:xfrm>
            <a:off x="1014154" y="948208"/>
            <a:ext cx="10103788" cy="120565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402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2627089" y="948208"/>
            <a:ext cx="16531770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8" name="Subtítulo 2"/>
          <p:cNvSpPr>
            <a:spLocks noGrp="1"/>
          </p:cNvSpPr>
          <p:nvPr>
            <p:ph type="subTitle" idx="1"/>
          </p:nvPr>
        </p:nvSpPr>
        <p:spPr>
          <a:xfrm>
            <a:off x="2627087" y="3783272"/>
            <a:ext cx="19129830" cy="9221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92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7" name="Título 1"/>
          <p:cNvSpPr>
            <a:spLocks noGrp="1"/>
          </p:cNvSpPr>
          <p:nvPr>
            <p:ph type="ctrTitle"/>
          </p:nvPr>
        </p:nvSpPr>
        <p:spPr>
          <a:xfrm>
            <a:off x="1014157" y="948207"/>
            <a:ext cx="8391106" cy="529293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8" name="Subtítulo 2"/>
          <p:cNvSpPr>
            <a:spLocks noGrp="1"/>
          </p:cNvSpPr>
          <p:nvPr>
            <p:ph type="subTitle" idx="1"/>
          </p:nvPr>
        </p:nvSpPr>
        <p:spPr>
          <a:xfrm>
            <a:off x="10305145" y="7692570"/>
            <a:ext cx="8650514" cy="52541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423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2" y="1"/>
            <a:ext cx="24384000" cy="13802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24384000" cy="13716000"/>
          </a:xfrm>
          <a:prstGeom prst="rect">
            <a:avLst/>
          </a:prstGeom>
        </p:spPr>
      </p:pic>
      <p:sp>
        <p:nvSpPr>
          <p:cNvPr id="18" name="Título 1"/>
          <p:cNvSpPr>
            <a:spLocks noGrp="1"/>
          </p:cNvSpPr>
          <p:nvPr>
            <p:ph type="ctrTitle"/>
          </p:nvPr>
        </p:nvSpPr>
        <p:spPr>
          <a:xfrm>
            <a:off x="1014155" y="948208"/>
            <a:ext cx="9058762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4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9" name="Subtítulo 2"/>
          <p:cNvSpPr>
            <a:spLocks noGrp="1"/>
          </p:cNvSpPr>
          <p:nvPr>
            <p:ph type="subTitle" idx="1"/>
          </p:nvPr>
        </p:nvSpPr>
        <p:spPr>
          <a:xfrm>
            <a:off x="1014156" y="3425372"/>
            <a:ext cx="9058760" cy="9579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825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2" name="Subtítulo 2"/>
          <p:cNvSpPr>
            <a:spLocks noGrp="1"/>
          </p:cNvSpPr>
          <p:nvPr>
            <p:ph type="subTitle" idx="1"/>
          </p:nvPr>
        </p:nvSpPr>
        <p:spPr>
          <a:xfrm>
            <a:off x="1014156" y="6473372"/>
            <a:ext cx="9058760" cy="6531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61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1014156" y="3425372"/>
            <a:ext cx="12426072" cy="9579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  <p:sp>
        <p:nvSpPr>
          <p:cNvPr id="10" name="Título 1"/>
          <p:cNvSpPr>
            <a:spLocks noGrp="1"/>
          </p:cNvSpPr>
          <p:nvPr>
            <p:ph type="ctrTitle"/>
          </p:nvPr>
        </p:nvSpPr>
        <p:spPr>
          <a:xfrm>
            <a:off x="1014155" y="948208"/>
            <a:ext cx="17012586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355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ndi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378495" y="657922"/>
            <a:ext cx="8391106" cy="18868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accent4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351315" y="3202699"/>
            <a:ext cx="8418286" cy="80603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430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half" idx="13"/>
          </p:nvPr>
        </p:nvSpPr>
        <p:spPr>
          <a:xfrm>
            <a:off x="5307210" y="892967"/>
            <a:ext cx="13751721" cy="832247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4833937" y="9447609"/>
            <a:ext cx="14716127" cy="2000252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4833937" y="11519296"/>
            <a:ext cx="14716127" cy="158948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1935814" y="13001625"/>
            <a:ext cx="494513" cy="5111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303672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833937" y="2303858"/>
            <a:ext cx="14716127" cy="4643439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4833937" y="7072311"/>
            <a:ext cx="14716127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377823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833937" y="4536280"/>
            <a:ext cx="14716127" cy="4643439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214829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87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hyperlink" Target="mailto:tbarradas@mundipagg.com" TargetMode="External"/><Relationship Id="rId4" Type="http://schemas.openxmlformats.org/officeDocument/2006/relationships/image" Target="../media/image1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lastic.co/guide/en/beats/filebeat/current/index.html" TargetMode="External"/><Relationship Id="rId3" Type="http://schemas.openxmlformats.org/officeDocument/2006/relationships/hyperlink" Target="https://github.com/ThiagoBarradas/logstash-beats-demo" TargetMode="External"/><Relationship Id="rId7" Type="http://schemas.openxmlformats.org/officeDocument/2006/relationships/hyperlink" Target="https://www.elastic.co/guide/en/logstash/current/output-plugins.html" TargetMode="External"/><Relationship Id="rId2" Type="http://schemas.openxmlformats.org/officeDocument/2006/relationships/hyperlink" Target="https://medium.com/thiagobarradas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elastic.co/guide/en/logstash/current/filter-plugins.html" TargetMode="External"/><Relationship Id="rId5" Type="http://schemas.openxmlformats.org/officeDocument/2006/relationships/hyperlink" Target="https://www.elastic.co/guide/en/logstash/current/input-plugins.html" TargetMode="External"/><Relationship Id="rId4" Type="http://schemas.openxmlformats.org/officeDocument/2006/relationships/hyperlink" Target="https://www.elastic.co/guide/en/logstash/current/introduction.html" TargetMode="External"/><Relationship Id="rId9" Type="http://schemas.openxmlformats.org/officeDocument/2006/relationships/hyperlink" Target="https://www.elastic.co/guide/en/beats/filebeat/current/configuring-output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mailto:email@mundipagg.com?subject=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76404" y="3141628"/>
            <a:ext cx="0" cy="74204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áfico 2">
            <a:extLst>
              <a:ext uri="{FF2B5EF4-FFF2-40B4-BE49-F238E27FC236}">
                <a16:creationId xmlns:a16="http://schemas.microsoft.com/office/drawing/2014/main" id="{18CFCD69-4628-432D-99D0-D702FDB2E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3720" y="5264524"/>
            <a:ext cx="14018792" cy="317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4640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7EC8E418-1A3F-4C68-9894-57A84F7EB8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692074"/>
              </p:ext>
            </p:extLst>
          </p:nvPr>
        </p:nvGraphicFramePr>
        <p:xfrm>
          <a:off x="6629401" y="0"/>
          <a:ext cx="17754600" cy="13751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Image" r:id="rId3" imgW="23568120" imgH="18311040" progId="Photoshop.Image.13">
                  <p:embed/>
                </p:oleObj>
              </mc:Choice>
              <mc:Fallback>
                <p:oleObj name="Image" r:id="rId3" imgW="23568120" imgH="183110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29401" y="0"/>
                        <a:ext cx="17754600" cy="13751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hape 143"/>
          <p:cNvSpPr/>
          <p:nvPr/>
        </p:nvSpPr>
        <p:spPr>
          <a:xfrm>
            <a:off x="827315" y="347482"/>
            <a:ext cx="14350339" cy="12547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914400">
              <a:defRPr sz="9000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pt-BR" sz="8000" b="1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Thiago Barradas</a:t>
            </a:r>
          </a:p>
          <a:p>
            <a:pPr algn="l"/>
            <a:endParaRPr lang="pt-BR" sz="12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12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r>
              <a:rPr lang="pt-BR" sz="6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Software </a:t>
            </a:r>
            <a:r>
              <a:rPr lang="pt-BR" sz="6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Enginner</a:t>
            </a:r>
            <a:r>
              <a:rPr lang="pt-BR" sz="6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| </a:t>
            </a:r>
            <a:r>
              <a:rPr lang="pt-BR" sz="6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Mundipagg</a:t>
            </a:r>
            <a:endParaRPr lang="pt-BR" sz="45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12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r>
              <a:rPr lang="pt-BR" sz="12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</a:t>
            </a:r>
          </a:p>
          <a:p>
            <a:pPr algn="l"/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[ Web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Applications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]  [ ASP .NET ] </a:t>
            </a:r>
          </a:p>
          <a:p>
            <a:pPr algn="l"/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[ API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RESTful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]  [ Microsoft ♥ Linux ]</a:t>
            </a:r>
          </a:p>
          <a:p>
            <a:pPr algn="l"/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[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Elasticsearch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]  [ Docker ] </a:t>
            </a:r>
          </a:p>
          <a:p>
            <a:pPr algn="l"/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[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DevOps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]  [ </a:t>
            </a:r>
            <a:r>
              <a:rPr lang="pt-BR" sz="4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Agile</a:t>
            </a:r>
            <a:r>
              <a:rPr lang="pt-BR" sz="4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 ]</a:t>
            </a:r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/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>
              <a:lnSpc>
                <a:spcPct val="120000"/>
              </a:lnSpc>
            </a:pPr>
            <a:r>
              <a:rPr lang="pt-BR" sz="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tbarradas@mundipagg.com</a:t>
            </a:r>
            <a:endParaRPr lang="pt-BR" sz="5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>
              <a:lnSpc>
                <a:spcPct val="120000"/>
              </a:lnSpc>
            </a:pPr>
            <a:r>
              <a:rPr lang="pt-BR" sz="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LinkedIn: </a:t>
            </a:r>
            <a:r>
              <a:rPr lang="pt-BR" sz="50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thiagobarradas</a:t>
            </a:r>
            <a:endParaRPr lang="pt-BR" sz="5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pPr algn="l">
              <a:lnSpc>
                <a:spcPct val="120000"/>
              </a:lnSpc>
            </a:pPr>
            <a:r>
              <a:rPr lang="pt-BR" sz="5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(21) 99329-9143</a:t>
            </a:r>
            <a:endParaRPr sz="5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09434" y="14808545"/>
            <a:ext cx="144331" cy="9137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1859B21B-E821-42EC-B764-104E87F271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1776376"/>
              </p:ext>
            </p:extLst>
          </p:nvPr>
        </p:nvGraphicFramePr>
        <p:xfrm>
          <a:off x="0" y="12048"/>
          <a:ext cx="24406697" cy="13703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" name="Image" r:id="rId3" imgW="10831680" imgH="6082200" progId="Photoshop.Image.13">
                  <p:embed/>
                </p:oleObj>
              </mc:Choice>
              <mc:Fallback>
                <p:oleObj name="Image" r:id="rId3" imgW="10831680" imgH="60822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2048"/>
                        <a:ext cx="24406697" cy="13703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AFBDCB79-3578-44F5-AD1B-AF8E3D24D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194146"/>
              </p:ext>
            </p:extLst>
          </p:nvPr>
        </p:nvGraphicFramePr>
        <p:xfrm>
          <a:off x="-89050" y="12048"/>
          <a:ext cx="24473050" cy="13703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5" name="Image" r:id="rId5" imgW="32533200" imgH="18272880" progId="Photoshop.Image.13">
                  <p:embed/>
                </p:oleObj>
              </mc:Choice>
              <mc:Fallback>
                <p:oleObj name="Image" r:id="rId5" imgW="32533200" imgH="182728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89050" y="12048"/>
                        <a:ext cx="24473050" cy="13703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8697" y="5563304"/>
            <a:ext cx="19331863" cy="567549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pt-BR" sz="9000" dirty="0">
                <a:solidFill>
                  <a:schemeClr val="bg1"/>
                </a:solidFill>
                <a:latin typeface="Exo 2" panose="020B0604020202020204" charset="0"/>
              </a:rPr>
            </a:br>
            <a:r>
              <a:rPr lang="pt-BR" sz="9000" b="1" dirty="0">
                <a:solidFill>
                  <a:schemeClr val="bg1"/>
                </a:solidFill>
                <a:latin typeface="Exo 2" panose="020B0604020202020204" charset="0"/>
              </a:rPr>
              <a:t>ELASTIC STACK</a:t>
            </a:r>
            <a:br>
              <a:rPr lang="pt-BR" sz="9000" b="1" dirty="0">
                <a:solidFill>
                  <a:schemeClr val="bg1"/>
                </a:solidFill>
                <a:latin typeface="Exo 2" panose="020B0604020202020204" charset="0"/>
              </a:rPr>
            </a:br>
            <a:r>
              <a:rPr lang="pt-BR" sz="9000" dirty="0">
                <a:solidFill>
                  <a:schemeClr val="bg1"/>
                </a:solidFill>
                <a:latin typeface="Exo 2" panose="020B0604020202020204" charset="0"/>
              </a:rPr>
              <a:t>DATA PROCESSING &amp; DATA STREAMING COM LOGSTASH, BEATS E INGEST NODE</a:t>
            </a:r>
            <a:endParaRPr lang="pt-BR" sz="9000" b="1" dirty="0">
              <a:solidFill>
                <a:schemeClr val="bg1"/>
              </a:solidFill>
              <a:latin typeface="Exo 2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42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2" name="Shape 615">
            <a:extLst>
              <a:ext uri="{FF2B5EF4-FFF2-40B4-BE49-F238E27FC236}">
                <a16:creationId xmlns:a16="http://schemas.microsoft.com/office/drawing/2014/main" id="{669FDA82-D1BB-404F-BE3A-A477EC688A10}"/>
              </a:ext>
            </a:extLst>
          </p:cNvPr>
          <p:cNvSpPr/>
          <p:nvPr/>
        </p:nvSpPr>
        <p:spPr>
          <a:xfrm>
            <a:off x="1827002" y="566002"/>
            <a:ext cx="750942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Breve agenda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5B81422-F8D7-4070-8BCE-3F3C02A5205C}"/>
              </a:ext>
            </a:extLst>
          </p:cNvPr>
          <p:cNvSpPr txBox="1"/>
          <p:nvPr/>
        </p:nvSpPr>
        <p:spPr>
          <a:xfrm>
            <a:off x="3777926" y="3155109"/>
            <a:ext cx="21578858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400" dirty="0" err="1">
                <a:solidFill>
                  <a:srgbClr val="0D9699"/>
                </a:solidFill>
                <a:latin typeface="+mj-lt"/>
              </a:rPr>
              <a:t>Elastic</a:t>
            </a:r>
            <a:r>
              <a:rPr lang="pt-BR" sz="6400" dirty="0">
                <a:solidFill>
                  <a:srgbClr val="0D9699"/>
                </a:solidFill>
                <a:latin typeface="+mj-lt"/>
              </a:rPr>
              <a:t> </a:t>
            </a:r>
            <a:r>
              <a:rPr lang="pt-BR" sz="6400" dirty="0" err="1">
                <a:solidFill>
                  <a:srgbClr val="0D9699"/>
                </a:solidFill>
                <a:latin typeface="+mj-lt"/>
              </a:rPr>
              <a:t>Stack</a:t>
            </a:r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 err="1">
                <a:solidFill>
                  <a:srgbClr val="0D9699"/>
                </a:solidFill>
                <a:latin typeface="+mj-lt"/>
              </a:rPr>
              <a:t>Logstash</a:t>
            </a:r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Beats</a:t>
            </a: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Arquitetura com </a:t>
            </a:r>
            <a:r>
              <a:rPr lang="pt-BR" sz="6400" dirty="0" err="1">
                <a:solidFill>
                  <a:srgbClr val="0D9699"/>
                </a:solidFill>
                <a:latin typeface="+mj-lt"/>
              </a:rPr>
              <a:t>Elastic</a:t>
            </a:r>
            <a:r>
              <a:rPr lang="pt-BR" sz="6400" dirty="0">
                <a:solidFill>
                  <a:srgbClr val="0D9699"/>
                </a:solidFill>
                <a:latin typeface="+mj-lt"/>
              </a:rPr>
              <a:t> </a:t>
            </a:r>
            <a:r>
              <a:rPr lang="pt-BR" sz="6400" dirty="0" err="1">
                <a:solidFill>
                  <a:srgbClr val="0D9699"/>
                </a:solidFill>
                <a:latin typeface="+mj-lt"/>
              </a:rPr>
              <a:t>Stack</a:t>
            </a:r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endParaRPr lang="pt-BR" sz="6400" dirty="0">
              <a:solidFill>
                <a:srgbClr val="0D9699"/>
              </a:solidFill>
              <a:latin typeface="+mj-lt"/>
            </a:endParaRPr>
          </a:p>
          <a:p>
            <a:pPr algn="l"/>
            <a:r>
              <a:rPr lang="pt-BR" sz="6400" dirty="0">
                <a:solidFill>
                  <a:srgbClr val="0D9699"/>
                </a:solidFill>
                <a:latin typeface="+mj-lt"/>
              </a:rPr>
              <a:t>Mão na massa!</a:t>
            </a:r>
          </a:p>
        </p:txBody>
      </p:sp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933B7CDA-C7A2-4242-8FCE-93E2513E326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8922" y="330750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1" name="Image" r:id="rId3" imgW="2221920" imgH="1282320" progId="Photoshop.Image.13">
                  <p:embed/>
                </p:oleObj>
              </mc:Choice>
              <mc:Fallback>
                <p:oleObj name="Image" r:id="rId3" imgW="2221920" imgH="1282320" progId="Photoshop.Image.13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933B7CDA-C7A2-4242-8FCE-93E2513E32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8922" y="330750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>
            <a:extLst>
              <a:ext uri="{FF2B5EF4-FFF2-40B4-BE49-F238E27FC236}">
                <a16:creationId xmlns:a16="http://schemas.microsoft.com/office/drawing/2014/main" id="{FC2CFBCD-07B5-48B8-9B33-709B7221AB3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8922" y="5260454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2" name="Image" r:id="rId5" imgW="2221920" imgH="1282320" progId="Photoshop.Image.13">
                  <p:embed/>
                </p:oleObj>
              </mc:Choice>
              <mc:Fallback>
                <p:oleObj name="Image" r:id="rId5" imgW="2221920" imgH="1282320" progId="Photoshop.Image.13">
                  <p:embed/>
                  <p:pic>
                    <p:nvPicPr>
                      <p:cNvPr id="17" name="Objeto 16">
                        <a:extLst>
                          <a:ext uri="{FF2B5EF4-FFF2-40B4-BE49-F238E27FC236}">
                            <a16:creationId xmlns:a16="http://schemas.microsoft.com/office/drawing/2014/main" id="{FC2CFBCD-07B5-48B8-9B33-709B7221AB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8922" y="5260454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663B7729-C397-4061-8D2F-A763C14D3C3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827002" y="716907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3" name="Image" r:id="rId6" imgW="2221920" imgH="1282320" progId="Photoshop.Image.13">
                  <p:embed/>
                </p:oleObj>
              </mc:Choice>
              <mc:Fallback>
                <p:oleObj name="Image" r:id="rId6" imgW="2221920" imgH="1282320" progId="Photoshop.Image.13">
                  <p:embed/>
                  <p:pic>
                    <p:nvPicPr>
                      <p:cNvPr id="19" name="Objeto 18">
                        <a:extLst>
                          <a:ext uri="{FF2B5EF4-FFF2-40B4-BE49-F238E27FC236}">
                            <a16:creationId xmlns:a16="http://schemas.microsoft.com/office/drawing/2014/main" id="{663B7729-C397-4061-8D2F-A763C14D3C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716907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CC946531-A5D1-458A-B893-38A4511656E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948922" y="9108369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4" name="Image" r:id="rId7" imgW="2221920" imgH="1282320" progId="Photoshop.Image.13">
                  <p:embed/>
                </p:oleObj>
              </mc:Choice>
              <mc:Fallback>
                <p:oleObj name="Image" r:id="rId7" imgW="2221920" imgH="1282320" progId="Photoshop.Image.13">
                  <p:embed/>
                  <p:pic>
                    <p:nvPicPr>
                      <p:cNvPr id="20" name="Objeto 19">
                        <a:extLst>
                          <a:ext uri="{FF2B5EF4-FFF2-40B4-BE49-F238E27FC236}">
                            <a16:creationId xmlns:a16="http://schemas.microsoft.com/office/drawing/2014/main" id="{CC946531-A5D1-458A-B893-38A4511656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8922" y="9108369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>
            <a:extLst>
              <a:ext uri="{FF2B5EF4-FFF2-40B4-BE49-F238E27FC236}">
                <a16:creationId xmlns:a16="http://schemas.microsoft.com/office/drawing/2014/main" id="{6EE1F06D-BFF4-40FC-9EBB-D421AF469C4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827002" y="11107397"/>
          <a:ext cx="1672376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5" name="Image" r:id="rId8" imgW="2221920" imgH="1282320" progId="Photoshop.Image.13">
                  <p:embed/>
                </p:oleObj>
              </mc:Choice>
              <mc:Fallback>
                <p:oleObj name="Image" r:id="rId8" imgW="2221920" imgH="1282320" progId="Photoshop.Image.13">
                  <p:embed/>
                  <p:pic>
                    <p:nvPicPr>
                      <p:cNvPr id="21" name="Objeto 20">
                        <a:extLst>
                          <a:ext uri="{FF2B5EF4-FFF2-40B4-BE49-F238E27FC236}">
                            <a16:creationId xmlns:a16="http://schemas.microsoft.com/office/drawing/2014/main" id="{6EE1F06D-BFF4-40FC-9EBB-D421AF469C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002" y="11107397"/>
                        <a:ext cx="1672376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217833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6040787"/>
            <a:ext cx="24384000" cy="1988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96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ELASTIC STACK</a:t>
            </a:r>
          </a:p>
        </p:txBody>
      </p:sp>
      <p:sp>
        <p:nvSpPr>
          <p:cNvPr id="5" name="Shape 615">
            <a:extLst>
              <a:ext uri="{FF2B5EF4-FFF2-40B4-BE49-F238E27FC236}">
                <a16:creationId xmlns:a16="http://schemas.microsoft.com/office/drawing/2014/main" id="{5799C3FC-26B1-4C57-8D0E-A0C9CBC2471A}"/>
              </a:ext>
            </a:extLst>
          </p:cNvPr>
          <p:cNvSpPr/>
          <p:nvPr/>
        </p:nvSpPr>
        <p:spPr>
          <a:xfrm>
            <a:off x="19801375" y="12946194"/>
            <a:ext cx="92394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20EF6FD-4CF8-4244-AD0B-55283995C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4722019"/>
            <a:ext cx="1981200" cy="213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9277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20C44B82-9CAF-47EE-94FC-A7751C7082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6257474"/>
              </p:ext>
            </p:extLst>
          </p:nvPr>
        </p:nvGraphicFramePr>
        <p:xfrm>
          <a:off x="1200199" y="169906"/>
          <a:ext cx="22064567" cy="13271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17" name="Image" r:id="rId3" imgW="28596600" imgH="17244360" progId="Photoshop.Image.13">
                  <p:embed/>
                </p:oleObj>
              </mc:Choice>
              <mc:Fallback>
                <p:oleObj name="Image" r:id="rId3" imgW="28596600" imgH="17244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0199" y="169906"/>
                        <a:ext cx="22064567" cy="13271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22" name="Shape 615">
            <a:extLst>
              <a:ext uri="{FF2B5EF4-FFF2-40B4-BE49-F238E27FC236}">
                <a16:creationId xmlns:a16="http://schemas.microsoft.com/office/drawing/2014/main" id="{BE1E79E2-78FF-4840-B5F6-8BEE53D4F968}"/>
              </a:ext>
            </a:extLst>
          </p:cNvPr>
          <p:cNvSpPr/>
          <p:nvPr/>
        </p:nvSpPr>
        <p:spPr>
          <a:xfrm>
            <a:off x="1061612" y="496417"/>
            <a:ext cx="3774427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Elastic</a:t>
            </a:r>
            <a:b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</a:b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Stack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468592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2" name="Shape 615">
            <a:extLst>
              <a:ext uri="{FF2B5EF4-FFF2-40B4-BE49-F238E27FC236}">
                <a16:creationId xmlns:a16="http://schemas.microsoft.com/office/drawing/2014/main" id="{669FDA82-D1BB-404F-BE3A-A477EC688A10}"/>
              </a:ext>
            </a:extLst>
          </p:cNvPr>
          <p:cNvSpPr/>
          <p:nvPr/>
        </p:nvSpPr>
        <p:spPr>
          <a:xfrm>
            <a:off x="1827002" y="566002"/>
            <a:ext cx="18741665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Data Processing &amp; Data Streaming</a:t>
            </a:r>
          </a:p>
        </p:txBody>
      </p:sp>
      <p:pic>
        <p:nvPicPr>
          <p:cNvPr id="11" name="Picture 2" descr="https://www.adverity.com/wp-content/uploads/2018/10/etl-process-diagram.png">
            <a:extLst>
              <a:ext uri="{FF2B5EF4-FFF2-40B4-BE49-F238E27FC236}">
                <a16:creationId xmlns:a16="http://schemas.microsoft.com/office/drawing/2014/main" id="{47A6C8D0-4668-4C96-AC1F-1841EE4A9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527" y="6667868"/>
            <a:ext cx="14410073" cy="469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615">
            <a:extLst>
              <a:ext uri="{FF2B5EF4-FFF2-40B4-BE49-F238E27FC236}">
                <a16:creationId xmlns:a16="http://schemas.microsoft.com/office/drawing/2014/main" id="{9D605B0F-24D3-4B90-9559-19DB35CAFEB1}"/>
              </a:ext>
            </a:extLst>
          </p:cNvPr>
          <p:cNvSpPr/>
          <p:nvPr/>
        </p:nvSpPr>
        <p:spPr>
          <a:xfrm>
            <a:off x="21264415" y="12932663"/>
            <a:ext cx="2819037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ELASTIC STACK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588D999-423A-42AA-93A4-EB9F1C2C1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9522" y="3904963"/>
            <a:ext cx="1395041" cy="176431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2A03EB6-7D18-46DA-A0A4-5EA1AA3C2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4563" y="3711671"/>
            <a:ext cx="1520481" cy="201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4457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6040787"/>
            <a:ext cx="24384000" cy="1988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96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</a:p>
        </p:txBody>
      </p:sp>
      <p:sp>
        <p:nvSpPr>
          <p:cNvPr id="5" name="Shape 615">
            <a:extLst>
              <a:ext uri="{FF2B5EF4-FFF2-40B4-BE49-F238E27FC236}">
                <a16:creationId xmlns:a16="http://schemas.microsoft.com/office/drawing/2014/main" id="{5799C3FC-26B1-4C57-8D0E-A0C9CBC2471A}"/>
              </a:ext>
            </a:extLst>
          </p:cNvPr>
          <p:cNvSpPr/>
          <p:nvPr/>
        </p:nvSpPr>
        <p:spPr>
          <a:xfrm>
            <a:off x="19801375" y="12946194"/>
            <a:ext cx="92394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9B04248-351A-4A35-9CC7-62D988B89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4479" y="4849843"/>
            <a:ext cx="1395041" cy="176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50443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9180A79B-EEE1-47EB-A191-ED8B9210A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369" y="8458124"/>
            <a:ext cx="2230310" cy="2820686"/>
          </a:xfrm>
          <a:prstGeom prst="rect">
            <a:avLst/>
          </a:prstGeom>
        </p:spPr>
      </p:pic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id="{CB1D1D79-DEBA-4BD7-9FB8-D639914B1094}"/>
              </a:ext>
            </a:extLst>
          </p:cNvPr>
          <p:cNvSpPr/>
          <p:nvPr/>
        </p:nvSpPr>
        <p:spPr>
          <a:xfrm>
            <a:off x="9635803" y="9868467"/>
            <a:ext cx="2230310" cy="1618732"/>
          </a:xfrm>
          <a:prstGeom prst="rightArrow">
            <a:avLst/>
          </a:prstGeom>
          <a:solidFill>
            <a:srgbClr val="0D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D1F78C3A-E086-4ED1-8AFA-5EC317A4E4DE}"/>
              </a:ext>
            </a:extLst>
          </p:cNvPr>
          <p:cNvSpPr/>
          <p:nvPr/>
        </p:nvSpPr>
        <p:spPr>
          <a:xfrm rot="5400000">
            <a:off x="6001663" y="6368674"/>
            <a:ext cx="2230310" cy="1618732"/>
          </a:xfrm>
          <a:prstGeom prst="rightArrow">
            <a:avLst/>
          </a:prstGeom>
          <a:solidFill>
            <a:srgbClr val="0D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hape 615">
            <a:extLst>
              <a:ext uri="{FF2B5EF4-FFF2-40B4-BE49-F238E27FC236}">
                <a16:creationId xmlns:a16="http://schemas.microsoft.com/office/drawing/2014/main" id="{E241781A-141D-4BE4-A985-9EE92AB8702E}"/>
              </a:ext>
            </a:extLst>
          </p:cNvPr>
          <p:cNvSpPr/>
          <p:nvPr/>
        </p:nvSpPr>
        <p:spPr>
          <a:xfrm>
            <a:off x="7116818" y="11443738"/>
            <a:ext cx="5151311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filter                      output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44D2235-5F61-4E09-A466-2AC7829FE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7497" y="7162800"/>
            <a:ext cx="9785227" cy="6431280"/>
          </a:xfrm>
          <a:prstGeom prst="rect">
            <a:avLst/>
          </a:prstGeom>
        </p:spPr>
      </p:pic>
      <p:sp>
        <p:nvSpPr>
          <p:cNvPr id="33" name="Shape 615">
            <a:extLst>
              <a:ext uri="{FF2B5EF4-FFF2-40B4-BE49-F238E27FC236}">
                <a16:creationId xmlns:a16="http://schemas.microsoft.com/office/drawing/2014/main" id="{0DFE50F3-17BD-4BCD-ADF7-56C9FCA00959}"/>
              </a:ext>
            </a:extLst>
          </p:cNvPr>
          <p:cNvSpPr/>
          <p:nvPr/>
        </p:nvSpPr>
        <p:spPr>
          <a:xfrm rot="16200000">
            <a:off x="5517793" y="6314438"/>
            <a:ext cx="1579318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input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E2CF004-337B-4132-AC45-F867A672E1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3088" y="154528"/>
            <a:ext cx="19270867" cy="57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39637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A23B908-973D-4CE7-8464-8330DA5F3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1" y="2165245"/>
            <a:ext cx="22824489" cy="11175833"/>
          </a:xfrm>
          <a:prstGeom prst="rect">
            <a:avLst/>
          </a:prstGeom>
        </p:spPr>
      </p:pic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7254546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Input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20753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C6CE3F6-22D0-45C5-B59A-D74E6CECB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734" y="2043324"/>
            <a:ext cx="21259693" cy="11268799"/>
          </a:xfrm>
          <a:prstGeom prst="rect">
            <a:avLst/>
          </a:prstGeom>
        </p:spPr>
      </p:pic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7254546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Input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939900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765DC94-A0E3-4469-8064-3DD8F182F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0" y="2043325"/>
            <a:ext cx="22038838" cy="11326082"/>
          </a:xfrm>
          <a:prstGeom prst="rect">
            <a:avLst/>
          </a:prstGeom>
        </p:spPr>
      </p:pic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7254546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Input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56992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D42A0FF-B88C-444B-BF3F-94C010CA4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504" y="2043325"/>
            <a:ext cx="22248655" cy="11268799"/>
          </a:xfrm>
          <a:prstGeom prst="rect">
            <a:avLst/>
          </a:prstGeom>
        </p:spPr>
      </p:pic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817146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Output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77127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FD15479-11C0-4197-BB40-53F6BB8CB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035" y="2012845"/>
            <a:ext cx="22972434" cy="11299280"/>
          </a:xfrm>
          <a:prstGeom prst="rect">
            <a:avLst/>
          </a:prstGeom>
        </p:spPr>
      </p:pic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817146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Output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1914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0801346-224D-46F8-8FAA-2502725DB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19" y="2061804"/>
            <a:ext cx="20353021" cy="11341760"/>
          </a:xfrm>
          <a:prstGeom prst="rect">
            <a:avLst/>
          </a:prstGeom>
        </p:spPr>
      </p:pic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817146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Output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088353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FC85015-6135-47A9-9704-0C2D643CA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327" y="2160270"/>
            <a:ext cx="23014831" cy="10893830"/>
          </a:xfrm>
          <a:prstGeom prst="rect">
            <a:avLst/>
          </a:prstGeom>
        </p:spPr>
      </p:pic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7325078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Filter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75762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7325078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Filter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2AAD9B3-3C56-4394-9BDB-B626BBCA8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43" y="2043325"/>
            <a:ext cx="20899348" cy="1153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8392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7325078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Filter plugins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D4B2E9E-BF6E-4960-B8D1-844155E92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60" y="2287165"/>
            <a:ext cx="22957040" cy="1003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78150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9BAB11D-8AEE-49F0-B23B-0EFFFD2FE1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296451"/>
              </p:ext>
            </p:extLst>
          </p:nvPr>
        </p:nvGraphicFramePr>
        <p:xfrm>
          <a:off x="0" y="954881"/>
          <a:ext cx="24384000" cy="12761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9" name="Image" r:id="rId4" imgW="32863320" imgH="17244360" progId="Photoshop.Image.13">
                  <p:embed/>
                </p:oleObj>
              </mc:Choice>
              <mc:Fallback>
                <p:oleObj name="Image" r:id="rId4" imgW="32863320" imgH="17244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954881"/>
                        <a:ext cx="24384000" cy="12761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1379800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Exemplo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de </a:t>
            </a: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configuração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733510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C0CF28C-30D6-47F6-A8A9-9FD910D66D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443997"/>
              </p:ext>
            </p:extLst>
          </p:nvPr>
        </p:nvGraphicFramePr>
        <p:xfrm>
          <a:off x="0" y="954881"/>
          <a:ext cx="24384000" cy="12761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2" name="Image" r:id="rId4" imgW="32863320" imgH="17244360" progId="Photoshop.Image.13">
                  <p:embed/>
                </p:oleObj>
              </mc:Choice>
              <mc:Fallback>
                <p:oleObj name="Image" r:id="rId4" imgW="32863320" imgH="17244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954881"/>
                        <a:ext cx="24384000" cy="12761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1379800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Exemplo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de </a:t>
            </a: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configuração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0799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F2420E2-BF87-4FEB-9570-649A816E87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705265"/>
              </p:ext>
            </p:extLst>
          </p:nvPr>
        </p:nvGraphicFramePr>
        <p:xfrm>
          <a:off x="0" y="954881"/>
          <a:ext cx="24384000" cy="12761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6" name="Image" r:id="rId4" imgW="32863320" imgH="17244360" progId="Photoshop.Image.13">
                  <p:embed/>
                </p:oleObj>
              </mc:Choice>
              <mc:Fallback>
                <p:oleObj name="Image" r:id="rId4" imgW="32863320" imgH="17244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954881"/>
                        <a:ext cx="24384000" cy="12761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1379800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Exemplo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de </a:t>
            </a: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configuração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LOGSTASH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397010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8" name="Shape 615"/>
          <p:cNvSpPr/>
          <p:nvPr/>
        </p:nvSpPr>
        <p:spPr>
          <a:xfrm>
            <a:off x="0" y="6040787"/>
            <a:ext cx="24384000" cy="1988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96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BEATS</a:t>
            </a:r>
          </a:p>
        </p:txBody>
      </p:sp>
      <p:sp>
        <p:nvSpPr>
          <p:cNvPr id="5" name="Shape 615">
            <a:extLst>
              <a:ext uri="{FF2B5EF4-FFF2-40B4-BE49-F238E27FC236}">
                <a16:creationId xmlns:a16="http://schemas.microsoft.com/office/drawing/2014/main" id="{5799C3FC-26B1-4C57-8D0E-A0C9CBC2471A}"/>
              </a:ext>
            </a:extLst>
          </p:cNvPr>
          <p:cNvSpPr/>
          <p:nvPr/>
        </p:nvSpPr>
        <p:spPr>
          <a:xfrm>
            <a:off x="19801375" y="12946194"/>
            <a:ext cx="92394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0F8F781-74BF-44B2-B672-DE25F93D9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4479" y="4692778"/>
            <a:ext cx="1520481" cy="201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4586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D1F78C3A-E086-4ED1-8AFA-5EC317A4E4DE}"/>
              </a:ext>
            </a:extLst>
          </p:cNvPr>
          <p:cNvSpPr/>
          <p:nvPr/>
        </p:nvSpPr>
        <p:spPr>
          <a:xfrm rot="5400000">
            <a:off x="10905251" y="3594994"/>
            <a:ext cx="2230310" cy="1618732"/>
          </a:xfrm>
          <a:prstGeom prst="rightArrow">
            <a:avLst/>
          </a:prstGeom>
          <a:solidFill>
            <a:srgbClr val="0D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hape 615">
            <a:extLst>
              <a:ext uri="{FF2B5EF4-FFF2-40B4-BE49-F238E27FC236}">
                <a16:creationId xmlns:a16="http://schemas.microsoft.com/office/drawing/2014/main" id="{0DFE50F3-17BD-4BCD-ADF7-56C9FCA00959}"/>
              </a:ext>
            </a:extLst>
          </p:cNvPr>
          <p:cNvSpPr/>
          <p:nvPr/>
        </p:nvSpPr>
        <p:spPr>
          <a:xfrm rot="16200000">
            <a:off x="10421381" y="3540758"/>
            <a:ext cx="1579318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input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E25C7FD-4D43-4C81-BE6E-4BD1A41DF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9600" y="5648748"/>
            <a:ext cx="2144800" cy="2847406"/>
          </a:xfrm>
          <a:prstGeom prst="rect">
            <a:avLst/>
          </a:prstGeom>
        </p:spPr>
      </p:pic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FD6B192C-0005-42B7-BA24-5E40D2A233AB}"/>
              </a:ext>
            </a:extLst>
          </p:cNvPr>
          <p:cNvSpPr/>
          <p:nvPr/>
        </p:nvSpPr>
        <p:spPr>
          <a:xfrm rot="5400000">
            <a:off x="10905251" y="9063052"/>
            <a:ext cx="2230310" cy="1618732"/>
          </a:xfrm>
          <a:prstGeom prst="rightArrow">
            <a:avLst/>
          </a:prstGeom>
          <a:solidFill>
            <a:srgbClr val="0D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D7494156-DD9C-4948-B9E4-8AB70CFB91D9}"/>
              </a:ext>
            </a:extLst>
          </p:cNvPr>
          <p:cNvSpPr/>
          <p:nvPr/>
        </p:nvSpPr>
        <p:spPr>
          <a:xfrm rot="16200000">
            <a:off x="10421381" y="9008816"/>
            <a:ext cx="1579318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output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61257C0-BEC4-4317-8D98-B3CCE71CE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1338" y="2193071"/>
            <a:ext cx="24646676" cy="835024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94E1023D-C42E-4E97-BD7E-E0D7CBB5A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0" y="11294869"/>
            <a:ext cx="24646676" cy="83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78053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6938755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Beats family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BEATS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E46119-3616-4757-A28A-936512726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96" y="2514136"/>
            <a:ext cx="23420965" cy="1014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45877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388503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Output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BEATS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20D21E1-463F-49DA-AE86-95A0A86E2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279" y="2987040"/>
            <a:ext cx="7565428" cy="905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94053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7" name="Shape 615">
            <a:extLst>
              <a:ext uri="{FF2B5EF4-FFF2-40B4-BE49-F238E27FC236}">
                <a16:creationId xmlns:a16="http://schemas.microsoft.com/office/drawing/2014/main" id="{A6190227-927C-4238-86D1-69ABF72C3DA1}"/>
              </a:ext>
            </a:extLst>
          </p:cNvPr>
          <p:cNvSpPr/>
          <p:nvPr/>
        </p:nvSpPr>
        <p:spPr>
          <a:xfrm>
            <a:off x="19801374" y="12932180"/>
            <a:ext cx="4277825" cy="553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r"/>
            <a:r>
              <a:rPr lang="en-US" sz="30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BEATS</a:t>
            </a:r>
            <a:endParaRPr sz="3000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6" name="Shape 615">
            <a:extLst>
              <a:ext uri="{FF2B5EF4-FFF2-40B4-BE49-F238E27FC236}">
                <a16:creationId xmlns:a16="http://schemas.microsoft.com/office/drawing/2014/main" id="{890B4DDC-2593-4EF2-904A-C26E0D0631B8}"/>
              </a:ext>
            </a:extLst>
          </p:cNvPr>
          <p:cNvSpPr/>
          <p:nvPr/>
        </p:nvSpPr>
        <p:spPr>
          <a:xfrm>
            <a:off x="1827002" y="566002"/>
            <a:ext cx="13798004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Exemplo</a:t>
            </a:r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 de </a:t>
            </a:r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configuração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D59F110-7DE7-42E7-B0E8-517DA5056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" y="4992594"/>
            <a:ext cx="19100334" cy="821658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94A4C97-5833-4995-B830-C0F4A7B5B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" y="2584508"/>
            <a:ext cx="14962025" cy="119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10729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FB8EAF9-88DE-4BD6-AC61-B9D56530F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179" y="2043325"/>
            <a:ext cx="17005343" cy="11442849"/>
          </a:xfrm>
          <a:prstGeom prst="rect">
            <a:avLst/>
          </a:prstGeom>
        </p:spPr>
      </p:pic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3" name="Shape 615">
            <a:extLst>
              <a:ext uri="{FF2B5EF4-FFF2-40B4-BE49-F238E27FC236}">
                <a16:creationId xmlns:a16="http://schemas.microsoft.com/office/drawing/2014/main" id="{171B2E8F-34B0-4C2D-BC2D-DC7A1D41EC6A}"/>
              </a:ext>
            </a:extLst>
          </p:cNvPr>
          <p:cNvSpPr/>
          <p:nvPr/>
        </p:nvSpPr>
        <p:spPr>
          <a:xfrm>
            <a:off x="1827002" y="566002"/>
            <a:ext cx="3726337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Fluxos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687897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72167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15"/>
          <p:cNvSpPr/>
          <p:nvPr/>
        </p:nvSpPr>
        <p:spPr>
          <a:xfrm rot="18900000">
            <a:off x="20112099" y="-3059958"/>
            <a:ext cx="12795665" cy="23359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6" name="Shape 415"/>
          <p:cNvSpPr/>
          <p:nvPr/>
        </p:nvSpPr>
        <p:spPr>
          <a:xfrm rot="18900000" flipV="1">
            <a:off x="22704864" y="-1661355"/>
            <a:ext cx="74628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solidFill>
                <a:srgbClr val="5BBFCF"/>
              </a:solidFill>
            </a:endParaRPr>
          </a:p>
        </p:txBody>
      </p:sp>
      <p:sp>
        <p:nvSpPr>
          <p:cNvPr id="12" name="Shape 615">
            <a:extLst>
              <a:ext uri="{FF2B5EF4-FFF2-40B4-BE49-F238E27FC236}">
                <a16:creationId xmlns:a16="http://schemas.microsoft.com/office/drawing/2014/main" id="{669FDA82-D1BB-404F-BE3A-A477EC688A10}"/>
              </a:ext>
            </a:extLst>
          </p:cNvPr>
          <p:cNvSpPr/>
          <p:nvPr/>
        </p:nvSpPr>
        <p:spPr>
          <a:xfrm>
            <a:off x="1827002" y="566002"/>
            <a:ext cx="3264672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defTabSz="914400">
              <a:defRPr sz="9000" b="1">
                <a:solidFill>
                  <a:srgbClr val="FFFFFF"/>
                </a:solidFill>
                <a:latin typeface="Bariol"/>
                <a:ea typeface="Bariol"/>
                <a:cs typeface="Bariol"/>
                <a:sym typeface="Bariol"/>
              </a:defRPr>
            </a:lvl1pPr>
          </a:lstStyle>
          <a:p>
            <a:pPr algn="l"/>
            <a:r>
              <a:rPr lang="en-US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Links:</a:t>
            </a:r>
            <a:endParaRPr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722F82-5237-489B-830E-98C4E1B5C614}"/>
              </a:ext>
            </a:extLst>
          </p:cNvPr>
          <p:cNvSpPr txBox="1"/>
          <p:nvPr/>
        </p:nvSpPr>
        <p:spPr>
          <a:xfrm>
            <a:off x="1394297" y="2485727"/>
            <a:ext cx="22989703" cy="10316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j-lt"/>
                <a:hlinkClick r:id="rId2"/>
              </a:rPr>
              <a:t>https://medium.com/thiagobarradas</a:t>
            </a:r>
            <a:endParaRPr lang="pt-BR" dirty="0">
              <a:solidFill>
                <a:srgbClr val="0D9699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j-lt"/>
                <a:hlinkClick r:id="rId3"/>
              </a:rPr>
              <a:t>https://github.com/ThiagoBarradas/logstash-beats-demo</a:t>
            </a:r>
            <a:endParaRPr lang="pt-BR" dirty="0">
              <a:solidFill>
                <a:srgbClr val="0D9699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j-lt"/>
                <a:hlinkClick r:id="rId4"/>
              </a:rPr>
              <a:t>https://www.elastic.co/guide/en/logstash/current/introduction.html</a:t>
            </a:r>
            <a:endParaRPr lang="pt-BR" dirty="0">
              <a:solidFill>
                <a:srgbClr val="0D9699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j-lt"/>
                <a:hlinkClick r:id="rId5"/>
              </a:rPr>
              <a:t>https://www.elastic.co/guide/en/logstash/current/input-plugins.html</a:t>
            </a:r>
            <a:endParaRPr lang="pt-BR" dirty="0">
              <a:solidFill>
                <a:srgbClr val="0D9699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j-lt"/>
                <a:hlinkClick r:id="rId6"/>
              </a:rPr>
              <a:t>https://www.elastic.co/guide/en/logstash/current/filter-plugins.html</a:t>
            </a:r>
            <a:endParaRPr lang="pt-BR" dirty="0">
              <a:solidFill>
                <a:srgbClr val="0D9699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j-lt"/>
                <a:hlinkClick r:id="rId7"/>
              </a:rPr>
              <a:t>https://www.elastic.co/guide/en/logstash/current/output-plugins.html</a:t>
            </a:r>
            <a:endParaRPr lang="pt-BR" dirty="0">
              <a:solidFill>
                <a:srgbClr val="0D9699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j-lt"/>
                <a:hlinkClick r:id="rId8"/>
              </a:rPr>
              <a:t>https://www.elastic.co/guide/en/beats/filebeat/current/index.html</a:t>
            </a:r>
            <a:endParaRPr lang="pt-BR" dirty="0">
              <a:solidFill>
                <a:srgbClr val="0D9699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pt-BR" dirty="0">
                <a:solidFill>
                  <a:srgbClr val="0D9699"/>
                </a:solidFill>
                <a:latin typeface="+mj-lt"/>
                <a:hlinkClick r:id="rId9"/>
              </a:rPr>
              <a:t>https://www.elastic.co/guide/en/beats/filebeat/current/configuring-output.html</a:t>
            </a:r>
            <a:endParaRPr lang="pt-BR" dirty="0">
              <a:solidFill>
                <a:srgbClr val="0D96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3618299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885774" y="8018939"/>
            <a:ext cx="1119447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defRPr sz="2800">
                <a:solidFill>
                  <a:srgbClr val="F9F9F9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lang="pt-BR" sz="6000" b="1" dirty="0">
                <a:solidFill>
                  <a:schemeClr val="accent3">
                    <a:lumMod val="75000"/>
                  </a:schemeClr>
                </a:solidFill>
                <a:latin typeface="Exo 2" charset="0"/>
                <a:ea typeface="Exo 2" charset="0"/>
                <a:cs typeface="Exo 2" charset="0"/>
              </a:rPr>
              <a:t>Thiago Barradas</a:t>
            </a:r>
          </a:p>
          <a:p>
            <a:pPr algn="l" defTabSz="914400">
              <a:lnSpc>
                <a:spcPct val="150000"/>
              </a:lnSpc>
              <a:defRPr sz="24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t-BR" sz="4800" dirty="0">
                <a:solidFill>
                  <a:srgbClr val="0D9699"/>
                </a:solidFill>
                <a:uFill>
                  <a:solidFill>
                    <a:srgbClr val="0000FF"/>
                  </a:solidFill>
                </a:uFill>
                <a:latin typeface="Exo 2" charset="0"/>
                <a:ea typeface="Exo 2" charset="0"/>
                <a:cs typeface="Exo 2" charset="0"/>
              </a:rPr>
              <a:t>tbarradas@mundipagg.com</a:t>
            </a:r>
            <a:endParaRPr lang="pt-BR" sz="4800" dirty="0">
              <a:solidFill>
                <a:srgbClr val="0D9699"/>
              </a:solidFill>
              <a:uFill>
                <a:solidFill>
                  <a:srgbClr val="0000FF"/>
                </a:solidFill>
              </a:uFill>
              <a:latin typeface="Exo 2" charset="0"/>
              <a:ea typeface="Exo 2" charset="0"/>
              <a:cs typeface="Exo 2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 defTabSz="914400">
              <a:lnSpc>
                <a:spcPct val="150000"/>
              </a:lnSpc>
              <a:defRPr sz="2400">
                <a:solidFill>
                  <a:srgbClr val="F9F9F9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t-BR" sz="48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+55 (21) 99329-9143</a:t>
            </a:r>
          </a:p>
          <a:p>
            <a:pPr algn="l" defTabSz="914400">
              <a:lnSpc>
                <a:spcPct val="150000"/>
              </a:lnSpc>
              <a:defRPr sz="2400">
                <a:solidFill>
                  <a:srgbClr val="F9F9F9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t-BR" sz="4800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Linkedin</a:t>
            </a:r>
            <a:r>
              <a:rPr lang="pt-BR" sz="4800" dirty="0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: </a:t>
            </a:r>
            <a:r>
              <a:rPr lang="pt-BR" sz="4800" b="1" dirty="0" err="1">
                <a:solidFill>
                  <a:srgbClr val="0D9699"/>
                </a:solidFill>
                <a:latin typeface="Exo 2" charset="0"/>
                <a:ea typeface="Exo 2" charset="0"/>
                <a:cs typeface="Exo 2" charset="0"/>
              </a:rPr>
              <a:t>thiagobarradas</a:t>
            </a:r>
            <a:endParaRPr lang="pt-BR" sz="4800" b="1" dirty="0">
              <a:solidFill>
                <a:srgbClr val="0D9699"/>
              </a:solidFill>
              <a:latin typeface="Exo 2" charset="0"/>
              <a:ea typeface="Exo 2" charset="0"/>
              <a:cs typeface="Exo 2" charset="0"/>
            </a:endParaRPr>
          </a:p>
          <a:p>
            <a:endParaRPr lang="pt-BR" dirty="0">
              <a:solidFill>
                <a:srgbClr val="0D9699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449184" y="8323738"/>
            <a:ext cx="221674" cy="4375309"/>
          </a:xfrm>
          <a:prstGeom prst="rect">
            <a:avLst/>
          </a:prstGeom>
          <a:solidFill>
            <a:srgbClr val="0D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1245904" y="9080231"/>
            <a:ext cx="126907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Obrigado!</a:t>
            </a:r>
          </a:p>
          <a:p>
            <a:endParaRPr lang="pt-BR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08CDB1C-E5BF-4FD1-A99F-FA68E73D4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2932" y="1227615"/>
            <a:ext cx="15049864" cy="340815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Tema_mundi">
  <a:themeElements>
    <a:clrScheme name="Mundipagg">
      <a:dk1>
        <a:srgbClr val="082659"/>
      </a:dk1>
      <a:lt1>
        <a:sysClr val="window" lastClr="FFFFFF"/>
      </a:lt1>
      <a:dk2>
        <a:srgbClr val="005CA6"/>
      </a:dk2>
      <a:lt2>
        <a:srgbClr val="F6F9FC"/>
      </a:lt2>
      <a:accent1>
        <a:srgbClr val="082659"/>
      </a:accent1>
      <a:accent2>
        <a:srgbClr val="005CA6"/>
      </a:accent2>
      <a:accent3>
        <a:srgbClr val="49C3CE"/>
      </a:accent3>
      <a:accent4>
        <a:srgbClr val="B62B5F"/>
      </a:accent4>
      <a:accent5>
        <a:srgbClr val="F16541"/>
      </a:accent5>
      <a:accent6>
        <a:srgbClr val="D99D3B"/>
      </a:accent6>
      <a:hlink>
        <a:srgbClr val="005CA6"/>
      </a:hlink>
      <a:folHlink>
        <a:srgbClr val="49C3CE"/>
      </a:folHlink>
    </a:clrScheme>
    <a:fontScheme name="Personalizada 2">
      <a:majorFont>
        <a:latin typeface="Exo 2 Semi Bold"/>
        <a:ea typeface=""/>
        <a:cs typeface=""/>
      </a:majorFont>
      <a:minorFont>
        <a:latin typeface="Exo 2 Light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_mundi" id="{5B66433A-7CFB-449B-B2AF-CC80CF9498E0}" vid="{7E3449D0-1B8C-4D4E-A741-6F84DCF20EF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15740</TotalTime>
  <Words>283</Words>
  <Application>Microsoft Office PowerPoint</Application>
  <PresentationFormat>Personalizar</PresentationFormat>
  <Paragraphs>85</Paragraphs>
  <Slides>30</Slides>
  <Notes>18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9" baseType="lpstr">
      <vt:lpstr>Exo 2 Semi Bold</vt:lpstr>
      <vt:lpstr>Arial</vt:lpstr>
      <vt:lpstr>Exo 2 Light</vt:lpstr>
      <vt:lpstr>Calibri</vt:lpstr>
      <vt:lpstr>Helvetica Neue</vt:lpstr>
      <vt:lpstr>Helvetica Light</vt:lpstr>
      <vt:lpstr>Exo 2</vt:lpstr>
      <vt:lpstr>Tema_mundi</vt:lpstr>
      <vt:lpstr>Image</vt:lpstr>
      <vt:lpstr>Apresentação do PowerPoint</vt:lpstr>
      <vt:lpstr>Apresentação do PowerPoint</vt:lpstr>
      <vt:lpstr> ELASTIC STACK DATA PROCESSING &amp; DATA STREAMING COM LOGSTASH, BEATS E INGEST NODE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Barradas</dc:creator>
  <cp:lastModifiedBy>Thiago Barradas</cp:lastModifiedBy>
  <cp:revision>64</cp:revision>
  <dcterms:created xsi:type="dcterms:W3CDTF">2018-11-16T02:24:42Z</dcterms:created>
  <dcterms:modified xsi:type="dcterms:W3CDTF">2018-12-07T18:36:10Z</dcterms:modified>
</cp:coreProperties>
</file>